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89" r:id="rId7"/>
    <p:sldId id="290" r:id="rId8"/>
    <p:sldId id="291" r:id="rId9"/>
    <p:sldId id="323" r:id="rId10"/>
    <p:sldId id="292" r:id="rId11"/>
    <p:sldId id="293" r:id="rId12"/>
    <p:sldId id="295" r:id="rId13"/>
    <p:sldId id="324" r:id="rId14"/>
    <p:sldId id="304" r:id="rId15"/>
    <p:sldId id="298" r:id="rId16"/>
    <p:sldId id="299" r:id="rId17"/>
    <p:sldId id="321" r:id="rId18"/>
    <p:sldId id="319" r:id="rId19"/>
    <p:sldId id="306" r:id="rId20"/>
    <p:sldId id="307" r:id="rId21"/>
    <p:sldId id="300" r:id="rId22"/>
    <p:sldId id="301" r:id="rId23"/>
    <p:sldId id="302" r:id="rId24"/>
    <p:sldId id="325" r:id="rId25"/>
    <p:sldId id="308" r:id="rId26"/>
    <p:sldId id="309" r:id="rId27"/>
    <p:sldId id="311" r:id="rId28"/>
    <p:sldId id="312" r:id="rId29"/>
    <p:sldId id="310" r:id="rId30"/>
    <p:sldId id="313" r:id="rId31"/>
    <p:sldId id="314" r:id="rId32"/>
    <p:sldId id="320" r:id="rId33"/>
    <p:sldId id="315" r:id="rId34"/>
    <p:sldId id="316" r:id="rId35"/>
    <p:sldId id="322" r:id="rId36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t File" id="{4A1C5DBA-39A8-4A91-8BFC-3F311B6F1C8C}">
          <p14:sldIdLst>
            <p14:sldId id="256"/>
            <p14:sldId id="258"/>
            <p14:sldId id="289"/>
          </p14:sldIdLst>
        </p14:section>
        <p14:section name="Model Import" id="{9B4BFD7C-2ED8-4DE1-8977-CEEE1E692FA0}">
          <p14:sldIdLst>
            <p14:sldId id="290"/>
            <p14:sldId id="291"/>
            <p14:sldId id="323"/>
            <p14:sldId id="292"/>
          </p14:sldIdLst>
        </p14:section>
        <p14:section name="Picture framing" id="{0FDF0500-DF8A-4E3D-9E2E-C8F5210CAD6F}">
          <p14:sldIdLst>
            <p14:sldId id="293"/>
            <p14:sldId id="295"/>
            <p14:sldId id="324"/>
            <p14:sldId id="304"/>
          </p14:sldIdLst>
        </p14:section>
        <p14:section name="Lighting" id="{F9EA7113-E713-4EC1-852F-32F77C6365B9}">
          <p14:sldIdLst>
            <p14:sldId id="298"/>
            <p14:sldId id="299"/>
            <p14:sldId id="321"/>
            <p14:sldId id="319"/>
            <p14:sldId id="306"/>
            <p14:sldId id="307"/>
          </p14:sldIdLst>
        </p14:section>
        <p14:section name="Materials" id="{739F4765-CCA5-4D96-863B-143D79B1DF63}">
          <p14:sldIdLst>
            <p14:sldId id="300"/>
            <p14:sldId id="301"/>
            <p14:sldId id="302"/>
            <p14:sldId id="325"/>
            <p14:sldId id="308"/>
          </p14:sldIdLst>
        </p14:section>
        <p14:section name="PLACING OBJECTS" id="{F6A20E52-D1C5-4C74-8345-36F0BCACC7DD}">
          <p14:sldIdLst>
            <p14:sldId id="309"/>
            <p14:sldId id="311"/>
            <p14:sldId id="312"/>
            <p14:sldId id="310"/>
            <p14:sldId id="313"/>
            <p14:sldId id="314"/>
            <p14:sldId id="320"/>
            <p14:sldId id="315"/>
            <p14:sldId id="316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hon Heredia" initials="jH" lastIdx="4" clrIdx="0">
    <p:extLst>
      <p:ext uri="{19B8F6BF-5375-455C-9EA6-DF929625EA0E}">
        <p15:presenceInfo xmlns:p15="http://schemas.microsoft.com/office/powerpoint/2012/main" userId="828ef332f1ffd1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2683" autoAdjust="0"/>
  </p:normalViewPr>
  <p:slideViewPr>
    <p:cSldViewPr snapToGrid="0">
      <p:cViewPr varScale="1">
        <p:scale>
          <a:sx n="115" d="100"/>
          <a:sy n="115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9T16:35:00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24575,'4'1'0,"0"1"0,0-1 0,-1 1 0,1-1 0,0 1 0,-1 0 0,1 1 0,-1-1 0,0 1 0,5 4 0,8 5 0,125 99 0,233 234 0,-288-260 0,342 359 0,-21-19 0,-394-413 0,538 502 0,-530-495-1365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9T16:35:01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1694 0 24575,'-3'0'0,"0"1"0,0-1 0,0 1 0,0-1 0,0 1 0,0 0 0,0 0 0,0 0 0,0 1 0,0-1 0,0 1 0,1-1 0,-1 1 0,-4 4 0,-31 38 0,24-26 0,-759 1036 0,748-1016 0,-85 126 0,-174 203 0,237-310 0,37-43 0,0-1 0,0 0 0,-1-1 0,-1-1 0,0 1 0,-1-2 0,0 0 0,-17 10 0,5-4 0,1 0 0,0 1 0,1 2 0,1 0 0,1 1 0,1 1 0,-20 27 0,22-28-1365,1-1-5461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9T16:35:03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0 24575,'-1'214'0,"-35"273"0,-8-251 0,41-224 0,0 1 0,-1-1 0,-10 22 0,9-23 0,0 0 0,1 0 0,0 0 0,-3 23 0,3 11-24,4 66 1,2-55-1295,-2-34-5508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97C30-7890-4279-990A-225751C0AA20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7261225"/>
            <a:ext cx="7680325" cy="594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9F96C-896B-4054-B2F3-C9B38A7E6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7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66A9-EA91-43E0-6E08-2E6588357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3E8BE-28A4-C204-EE47-854DF1A63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204B-65B0-C44C-C6CD-6B32D087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5DFFA-B8EC-B9F9-EF48-8033CB55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41C4-1407-87F6-C9C3-8DFE52D8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8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E728-B2D7-2E47-D001-246497EF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EE9D1-7373-945A-79B4-B2EF72CA4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5C994-CAC5-05B0-6036-DACB8BA4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06FF9-953A-A223-E03C-2A6F71EF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A201-4C8C-2DC6-904A-74CD3B9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A43C1-804A-3775-0823-446160243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077F-F4E9-6EC1-8C4B-D744DBC1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BBDF-4EA8-B19E-FF67-AD8BB319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BA684-4A25-E0C8-0A30-33E2BD21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AAD7B-E810-1E59-509F-A7B60AB5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50D6-5279-9F78-CD75-A91A2970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C117-6C6E-9E0C-708F-4C4FDBFF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A660D-EEB6-4768-2D18-06CB1740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B626-CB87-D696-F684-E0F0A3D2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ADEB-1D03-FB94-6694-B5423DDB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D46-8190-FB33-37B1-696654AC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9989-32CA-1E8B-EA5E-D75C07F20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46B03-2DA9-20AB-363F-095CABA3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C1F5-B78F-0195-18D9-AEA3CF11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3F6E5-1101-EE84-E850-0FBFB62D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6050-CB3E-87E6-2330-F37B5DDB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57F28-183B-25AB-D037-8B09E134E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0DB1D-D5BA-5E00-BE0F-2B245213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7275-7344-0AA9-23A0-2D58FD92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98384-0C5F-1C31-8C2B-F7CC3093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9FEE-7025-C00F-1C43-4068B64E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F3C3-757F-4B3A-35AB-885ECF3B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893D2-FF85-A736-8764-35C273034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670C1-D957-6782-29EA-5A86139DF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A9AAC-FD3A-883C-2F1F-070CCDEDF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445EE-AC83-7478-44D1-7266B708D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49F63-AE2A-59BD-2797-6173292E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44437-EF8F-9F7A-DA58-01CCCF07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ED165-EE1C-50CA-AC27-7464CFCB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1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25EF-A7A0-C37B-B773-AA2D1485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50C43-2135-6065-A1D3-4E6CEFB5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E0F58-9E0E-4436-D01D-F0A1B87F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E1CEB-053F-7EB4-98FE-84D4A039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5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F7FC8-305E-E0EF-2621-F87DC4C5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5EFE3-1C0C-D3EA-D09B-A57F2051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1FA70-7B32-6A5F-2172-65ABAE2A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D90B-1E43-C75F-281D-1D565881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F426A-165E-B134-7B76-3D1F9E2F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11CAD-3613-EC7D-8294-12F9CEF5F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C7899-FE33-15C7-E11C-054E0350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785B7-9063-DBF6-FB3A-393C2BA3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7C550-CB9C-58C6-3DE0-5128AEAE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4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3D4F-3B61-C227-D4A7-A0724110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E0780-077A-DA87-70C0-39DDEED10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93AE4-D088-FB3F-EBB6-FAED0C5F9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33DC5-939D-DFDB-7EBA-3B1B93A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C2E05-19E7-902C-146F-1B4FB8D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DDBE-225E-067C-788A-976D6E05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4E12-8DC2-BB6E-FA3F-224F8E38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DCCBC-6C97-BB32-5617-502CE16A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AEE2-58B4-21D8-82FC-047D74461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C852-D0CA-447F-8979-6CA783C2364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3D53F-CE53-7345-773B-005E82F82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14601-BAEE-6EE7-BB8B-E0F54A92D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Project Presentation through</a:t>
            </a:r>
            <a:br>
              <a:rPr lang="en-US" dirty="0"/>
            </a:br>
            <a:r>
              <a:rPr lang="en-US" dirty="0"/>
              <a:t>TWINMOTION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66958-6467-9D36-1A4E-75D41FA41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6276"/>
            <a:ext cx="9144000" cy="2133599"/>
          </a:xfrm>
        </p:spPr>
        <p:txBody>
          <a:bodyPr>
            <a:normAutofit/>
          </a:bodyPr>
          <a:lstStyle/>
          <a:p>
            <a:r>
              <a:rPr lang="en-US" dirty="0"/>
              <a:t>Vol. 1: INTRODUCTION</a:t>
            </a:r>
          </a:p>
          <a:p>
            <a:r>
              <a:rPr lang="en-US" b="1" dirty="0"/>
              <a:t>Vol. 2: RENDERING CREATION</a:t>
            </a:r>
          </a:p>
          <a:p>
            <a:endParaRPr lang="en-US" dirty="0"/>
          </a:p>
          <a:p>
            <a:r>
              <a:rPr lang="en-US" sz="1400" dirty="0"/>
              <a:t>Presented by: </a:t>
            </a:r>
          </a:p>
          <a:p>
            <a:r>
              <a:rPr lang="en-US" sz="1400" dirty="0"/>
              <a:t>Gabriela Nessi, Jhon Heredia, Miguel </a:t>
            </a:r>
            <a:r>
              <a:rPr lang="en-US" sz="1400" dirty="0" err="1"/>
              <a:t>Terán</a:t>
            </a:r>
            <a:r>
              <a:rPr lang="en-US" sz="1400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C63F2E-B323-4685-DC9F-883083B3D38F}"/>
              </a:ext>
            </a:extLst>
          </p:cNvPr>
          <p:cNvSpPr txBox="1">
            <a:spLocks/>
          </p:cNvSpPr>
          <p:nvPr/>
        </p:nvSpPr>
        <p:spPr>
          <a:xfrm>
            <a:off x="1524000" y="238125"/>
            <a:ext cx="9033383" cy="1166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08000"/>
                </a:solidFill>
                <a:latin typeface="Stencil Std" panose="04020904080802020404" pitchFamily="82" charset="0"/>
              </a:rPr>
              <a:t>ORB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AF2F6-6950-931A-4887-8E76C7D92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998" y="3707566"/>
            <a:ext cx="2172003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ing-20240109_111717">
            <a:hlinkClick r:id="" action="ppaction://media"/>
            <a:extLst>
              <a:ext uri="{FF2B5EF4-FFF2-40B4-BE49-F238E27FC236}">
                <a16:creationId xmlns:a16="http://schemas.microsoft.com/office/drawing/2014/main" id="{F866CF44-C36E-9E7D-80F0-229280F2E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01" y="274407"/>
            <a:ext cx="11536798" cy="63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2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9078" y="1300935"/>
            <a:ext cx="3328622" cy="4912950"/>
          </a:xfrm>
        </p:spPr>
        <p:txBody>
          <a:bodyPr>
            <a:normAutofit/>
          </a:bodyPr>
          <a:lstStyle/>
          <a:p>
            <a:r>
              <a:rPr lang="en-US" sz="2000" dirty="0"/>
              <a:t>What are all these buttons?</a:t>
            </a:r>
          </a:p>
          <a:p>
            <a:r>
              <a:rPr lang="en-US" sz="2000" dirty="0"/>
              <a:t>So many switches…</a:t>
            </a:r>
          </a:p>
          <a:p>
            <a:endParaRPr lang="en-US" sz="2000" dirty="0"/>
          </a:p>
          <a:p>
            <a:r>
              <a:rPr lang="en-US" sz="2000" dirty="0"/>
              <a:t>Overwhelming, isn’t?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These are media properties, we can change the camera properties, environment, effects, render settings, etc.</a:t>
            </a:r>
          </a:p>
          <a:p>
            <a:endParaRPr lang="en-US" sz="2000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65125"/>
            <a:ext cx="10515600" cy="1325563"/>
          </a:xfrm>
        </p:spPr>
        <p:txBody>
          <a:bodyPr/>
          <a:lstStyle/>
          <a:p>
            <a:r>
              <a:rPr lang="en-US" dirty="0"/>
              <a:t>Choosing the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3E254-1C4C-5B33-160A-A13DFA1E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130" y="1329917"/>
            <a:ext cx="1968878" cy="4854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49806-B64F-C972-B01A-1C7A0745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63" y="1329918"/>
            <a:ext cx="1929762" cy="4883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2FF2A-334A-25C0-CD8A-4E916186F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476" y="1329918"/>
            <a:ext cx="1972833" cy="4883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EA55EE-62B6-A880-189F-A4AAE105C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777" y="1329917"/>
            <a:ext cx="1942396" cy="48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5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Lighting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614841-0DBE-20FF-7EFD-F822111E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051"/>
            <a:ext cx="5641971" cy="15818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Once the frames are setup, we can start playing with the lighting.</a:t>
            </a:r>
          </a:p>
          <a:p>
            <a:r>
              <a:rPr lang="en-US" dirty="0"/>
              <a:t>Since we’re doing exterior shots, we’re only changing the environment and ambiance.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1E8C74-40BB-4C60-53BC-DE359AD2E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470" y="490129"/>
            <a:ext cx="2419688" cy="5877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D1A5E4-B7CF-8272-030B-CB181A7FE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989" y="490128"/>
            <a:ext cx="2397122" cy="5877744"/>
          </a:xfrm>
          <a:prstGeom prst="rect">
            <a:avLst/>
          </a:prstGeom>
        </p:spPr>
      </p:pic>
      <p:pic>
        <p:nvPicPr>
          <p:cNvPr id="4" name="Recording-20240109_132046">
            <a:hlinkClick r:id="" action="ppaction://media"/>
            <a:extLst>
              <a:ext uri="{FF2B5EF4-FFF2-40B4-BE49-F238E27FC236}">
                <a16:creationId xmlns:a16="http://schemas.microsoft.com/office/drawing/2014/main" id="{113EE45F-427F-4B9D-AAD8-3FCBDA299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912" y="2966937"/>
            <a:ext cx="6197683" cy="33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9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387"/>
            <a:ext cx="10515600" cy="1325563"/>
          </a:xfrm>
        </p:spPr>
        <p:txBody>
          <a:bodyPr/>
          <a:lstStyle/>
          <a:p>
            <a:r>
              <a:rPr lang="en-US" dirty="0"/>
              <a:t>Lighting - Environment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614841-0DBE-20FF-7EFD-F822111E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1123"/>
            <a:ext cx="5641971" cy="19758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HDRI stands for “High dynamic range imaging”.</a:t>
            </a:r>
          </a:p>
          <a:p>
            <a:r>
              <a:rPr lang="en-US" dirty="0"/>
              <a:t>Basically, they are photos or videos keeping information about variation in light levels.</a:t>
            </a:r>
          </a:p>
          <a:p>
            <a:r>
              <a:rPr lang="en-US" dirty="0"/>
              <a:t>We can get a bunch of them in the asset browser.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AF5D2-B1BE-C400-FB93-602490081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915" y="674751"/>
            <a:ext cx="2381582" cy="585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640A0-FD47-5FC4-8906-C2AEEBB67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689" y="674751"/>
            <a:ext cx="1627415" cy="5858693"/>
          </a:xfrm>
          <a:prstGeom prst="rect">
            <a:avLst/>
          </a:prstGeom>
        </p:spPr>
      </p:pic>
      <p:pic>
        <p:nvPicPr>
          <p:cNvPr id="3" name="Recording-20240109_133033">
            <a:hlinkClick r:id="" action="ppaction://media"/>
            <a:extLst>
              <a:ext uri="{FF2B5EF4-FFF2-40B4-BE49-F238E27FC236}">
                <a16:creationId xmlns:a16="http://schemas.microsoft.com/office/drawing/2014/main" id="{9B87F0D2-16AA-CF18-627A-A90A5A3E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896" y="2835958"/>
            <a:ext cx="6761117" cy="369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4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Lighting - Environment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614841-0DBE-20FF-7EFD-F822111E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404"/>
            <a:ext cx="5641971" cy="4788106"/>
          </a:xfrm>
        </p:spPr>
        <p:txBody>
          <a:bodyPr>
            <a:normAutofit/>
          </a:bodyPr>
          <a:lstStyle/>
          <a:p>
            <a:r>
              <a:rPr lang="en-US" dirty="0"/>
              <a:t>Try to avoid distracting effects.</a:t>
            </a:r>
          </a:p>
          <a:p>
            <a:endParaRPr lang="en-US" dirty="0"/>
          </a:p>
          <a:p>
            <a:r>
              <a:rPr lang="en-US" dirty="0"/>
              <a:t>The main character </a:t>
            </a:r>
            <a:r>
              <a:rPr lang="en-US" b="1" dirty="0"/>
              <a:t>is</a:t>
            </a:r>
            <a:r>
              <a:rPr lang="en-US" dirty="0"/>
              <a:t> the building, not the environment.</a:t>
            </a:r>
          </a:p>
          <a:p>
            <a:endParaRPr lang="en-US" dirty="0"/>
          </a:p>
          <a:p>
            <a:r>
              <a:rPr lang="en-US" dirty="0"/>
              <a:t>Be sure to check how materials react in different lights and shadows.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CEFBD-96B2-7E23-21E1-B57C78517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098" y="449490"/>
            <a:ext cx="4471390" cy="59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61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756"/>
            <a:ext cx="10515600" cy="992420"/>
          </a:xfrm>
        </p:spPr>
        <p:txBody>
          <a:bodyPr/>
          <a:lstStyle/>
          <a:p>
            <a:r>
              <a:rPr lang="en-US" dirty="0"/>
              <a:t>Lighting - Environment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614841-0DBE-20FF-7EFD-F822111E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898019"/>
            <a:ext cx="10748685" cy="52187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Different lighting can provide different results.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9E6129-211B-E864-6385-362348C6C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1693164"/>
            <a:ext cx="5339603" cy="3003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995DE-1815-D2CB-86C7-6C7E87A2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279" y="1693164"/>
            <a:ext cx="5339604" cy="30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2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Camera and effects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614841-0DBE-20FF-7EFD-F822111E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4438"/>
            <a:ext cx="5391151" cy="4351338"/>
          </a:xfrm>
        </p:spPr>
        <p:txBody>
          <a:bodyPr/>
          <a:lstStyle/>
          <a:p>
            <a:r>
              <a:rPr lang="en-US" dirty="0"/>
              <a:t>Camera and composition settings.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Non-disruptive post-production effects.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BB427-09B6-422F-A182-435F2CE21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025" y="556811"/>
            <a:ext cx="2324424" cy="5744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4236D-48B5-7083-0C89-C878B43E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25" y="556811"/>
            <a:ext cx="2293990" cy="5744377"/>
          </a:xfrm>
          <a:prstGeom prst="rect">
            <a:avLst/>
          </a:prstGeom>
        </p:spPr>
      </p:pic>
      <p:pic>
        <p:nvPicPr>
          <p:cNvPr id="4" name="Picture 3" descr="A collage of different pictures of buildings and a tower&#10;&#10;Description automatically generated">
            <a:extLst>
              <a:ext uri="{FF2B5EF4-FFF2-40B4-BE49-F238E27FC236}">
                <a16:creationId xmlns:a16="http://schemas.microsoft.com/office/drawing/2014/main" id="{CC00528E-9DEC-6E86-49A8-82C95D545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5" y="3760107"/>
            <a:ext cx="3811622" cy="25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94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Render and Image settings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614841-0DBE-20FF-7EFD-F822111E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063"/>
            <a:ext cx="5391151" cy="14246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Global illumination: how light bounces from surface to surface.</a:t>
            </a:r>
          </a:p>
          <a:p>
            <a:r>
              <a:rPr lang="en-US" dirty="0"/>
              <a:t>Shadows offsets and intensity.</a:t>
            </a:r>
          </a:p>
          <a:p>
            <a:r>
              <a:rPr lang="en-US" dirty="0"/>
              <a:t>Render image resolution and quality.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B7EB7-BE44-872F-A679-2B076CFB8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985" y="848641"/>
            <a:ext cx="2303346" cy="5744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41D7C-09A4-2DE7-378F-0A07EF7D4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146" y="848641"/>
            <a:ext cx="2277135" cy="5744377"/>
          </a:xfrm>
          <a:prstGeom prst="rect">
            <a:avLst/>
          </a:prstGeom>
        </p:spPr>
      </p:pic>
      <p:pic>
        <p:nvPicPr>
          <p:cNvPr id="3" name="Video 1-10 at 8.17">
            <a:hlinkClick r:id="" action="ppaction://media"/>
            <a:extLst>
              <a:ext uri="{FF2B5EF4-FFF2-40B4-BE49-F238E27FC236}">
                <a16:creationId xmlns:a16="http://schemas.microsoft.com/office/drawing/2014/main" id="{6D025B2B-C49F-C1CB-FC61-982E95A70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00" y="3024715"/>
            <a:ext cx="6524900" cy="35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Assigning Materials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B1EAD-20B7-B0FD-49E4-2FC1FA325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0400" cy="4351338"/>
          </a:xfrm>
        </p:spPr>
        <p:txBody>
          <a:bodyPr/>
          <a:lstStyle/>
          <a:p>
            <a:r>
              <a:rPr lang="en-US" dirty="0"/>
              <a:t>Assigning materials is as easy as “drag-and-drop”.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can choose from two different libraries:</a:t>
            </a:r>
          </a:p>
          <a:p>
            <a:pPr lvl="1"/>
            <a:r>
              <a:rPr lang="en-US" dirty="0"/>
              <a:t>ORB Preset File</a:t>
            </a:r>
          </a:p>
          <a:p>
            <a:pPr lvl="1"/>
            <a:r>
              <a:rPr lang="en-US" dirty="0"/>
              <a:t>Offline/online </a:t>
            </a:r>
            <a:r>
              <a:rPr lang="en-US" dirty="0" err="1"/>
              <a:t>Twinmotion</a:t>
            </a:r>
            <a:r>
              <a:rPr lang="en-US" dirty="0"/>
              <a:t> library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052B3A-A288-A06F-A11D-75107EA21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374" y="485775"/>
            <a:ext cx="1686203" cy="600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DCD68-BA4C-0175-8590-29E17DF18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366" y="485775"/>
            <a:ext cx="1684357" cy="60071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63E9777-B123-A019-E1D9-4BFD0B09C79F}"/>
              </a:ext>
            </a:extLst>
          </p:cNvPr>
          <p:cNvSpPr/>
          <p:nvPr/>
        </p:nvSpPr>
        <p:spPr>
          <a:xfrm flipV="1">
            <a:off x="7526614" y="673100"/>
            <a:ext cx="588686" cy="6223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64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-10 at 11.18 (2)">
            <a:hlinkClick r:id="" action="ppaction://media"/>
            <a:extLst>
              <a:ext uri="{FF2B5EF4-FFF2-40B4-BE49-F238E27FC236}">
                <a16:creationId xmlns:a16="http://schemas.microsoft.com/office/drawing/2014/main" id="{FBDB0996-786B-1B54-C14C-5874A2007F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875" y="204282"/>
            <a:ext cx="11726250" cy="644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CONTENT: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ORB PRESET FILE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IMPORTING THE MODEL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CREATING VIEWS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LIGHTING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ASSIGN MATERIALS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FILLING THE SCENE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RENDERING PRODUCT FORMAT &amp; EXPORTING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Vol. 2: RENDERING</a:t>
            </a:r>
          </a:p>
        </p:txBody>
      </p:sp>
    </p:spTree>
    <p:extLst>
      <p:ext uri="{BB962C8B-B14F-4D97-AF65-F5344CB8AC3E}">
        <p14:creationId xmlns:p14="http://schemas.microsoft.com/office/powerpoint/2010/main" val="124221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A3C5E-234B-F0AF-787A-C70715845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372" y="114299"/>
            <a:ext cx="1737710" cy="649605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6B6B0BF4-87C6-33F7-EA6B-1E7F02D8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Assigning Materials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216D993-8610-0B9C-9750-8562040D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0400" cy="1403957"/>
          </a:xfrm>
        </p:spPr>
        <p:txBody>
          <a:bodyPr/>
          <a:lstStyle/>
          <a:p>
            <a:r>
              <a:rPr lang="en-US" dirty="0"/>
              <a:t>When applying a material, almost immediately we get to see their properties panel on the right side.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463CA-A493-A610-BFC5-5ED36C4D1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29582"/>
            <a:ext cx="6154730" cy="33807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180F8D-D536-E0DE-DFC0-B9DA10266DF2}"/>
              </a:ext>
            </a:extLst>
          </p:cNvPr>
          <p:cNvCxnSpPr>
            <a:cxnSpLocks/>
          </p:cNvCxnSpPr>
          <p:nvPr/>
        </p:nvCxnSpPr>
        <p:spPr>
          <a:xfrm flipH="1">
            <a:off x="6168044" y="114299"/>
            <a:ext cx="3258328" cy="3418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E8F5A9-58DE-9FC8-982B-ABEC2C515925}"/>
              </a:ext>
            </a:extLst>
          </p:cNvPr>
          <p:cNvCxnSpPr>
            <a:cxnSpLocks/>
          </p:cNvCxnSpPr>
          <p:nvPr/>
        </p:nvCxnSpPr>
        <p:spPr>
          <a:xfrm>
            <a:off x="6226233" y="6610349"/>
            <a:ext cx="3200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4357051-40DD-BCD1-E9A0-C894ACB734F9}"/>
              </a:ext>
            </a:extLst>
          </p:cNvPr>
          <p:cNvSpPr txBox="1">
            <a:spLocks/>
          </p:cNvSpPr>
          <p:nvPr/>
        </p:nvSpPr>
        <p:spPr>
          <a:xfrm>
            <a:off x="6992929" y="3253481"/>
            <a:ext cx="1860125" cy="800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not, the eyedropper tool is your best friend.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BF33A-EF22-5344-2D05-5C284CAB4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1" r="10749" b="25283"/>
          <a:stretch/>
        </p:blipFill>
        <p:spPr>
          <a:xfrm>
            <a:off x="7059134" y="3859806"/>
            <a:ext cx="2177520" cy="7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26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6B6B0BF4-87C6-33F7-EA6B-1E7F02D8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99"/>
            <a:ext cx="10515600" cy="1325563"/>
          </a:xfrm>
        </p:spPr>
        <p:txBody>
          <a:bodyPr/>
          <a:lstStyle/>
          <a:p>
            <a:r>
              <a:rPr lang="en-US" dirty="0"/>
              <a:t>Assigning Materials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216D993-8610-0B9C-9750-8562040D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7510"/>
            <a:ext cx="5740400" cy="32216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is where we can change the material looks.</a:t>
            </a:r>
          </a:p>
          <a:p>
            <a:endParaRPr lang="en-US" dirty="0"/>
          </a:p>
          <a:p>
            <a:r>
              <a:rPr lang="en-US" dirty="0"/>
              <a:t>Diffuse color, scale, rotation, etc.</a:t>
            </a:r>
          </a:p>
          <a:p>
            <a:endParaRPr lang="en-US" dirty="0"/>
          </a:p>
          <a:p>
            <a:r>
              <a:rPr lang="en-US" dirty="0"/>
              <a:t>Also, modify the surface details, illusion of depth, and imperfections.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799E4-8406-0A0D-CB26-D1AB7C205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881" y="114299"/>
            <a:ext cx="173771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50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-10 at 8.17 (2)">
            <a:hlinkClick r:id="" action="ppaction://media"/>
            <a:extLst>
              <a:ext uri="{FF2B5EF4-FFF2-40B4-BE49-F238E27FC236}">
                <a16:creationId xmlns:a16="http://schemas.microsoft.com/office/drawing/2014/main" id="{75A1326B-53E9-8CCD-9F03-93E0DBE7E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37" y="182881"/>
            <a:ext cx="11871526" cy="64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6B6B0BF4-87C6-33F7-EA6B-1E7F02D8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10515600" cy="1325563"/>
          </a:xfrm>
        </p:spPr>
        <p:txBody>
          <a:bodyPr/>
          <a:lstStyle/>
          <a:p>
            <a:r>
              <a:rPr lang="en-US" dirty="0"/>
              <a:t>Placing Objects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216D993-8610-0B9C-9750-8562040D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90688"/>
            <a:ext cx="3784600" cy="480218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sz="2400" dirty="0" err="1"/>
              <a:t>Twinmotion</a:t>
            </a:r>
            <a:r>
              <a:rPr lang="en-US" sz="2400" dirty="0"/>
              <a:t> has a large collection of assets ready to use in our scene.</a:t>
            </a:r>
          </a:p>
          <a:p>
            <a:endParaRPr lang="en-US" sz="2400" dirty="0"/>
          </a:p>
          <a:p>
            <a:r>
              <a:rPr lang="en-US" sz="2400" dirty="0"/>
              <a:t>Vegetation, humans, animals, and vehicles.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Vegetation can be placed to large areas with “painting” and scatter tools.</a:t>
            </a:r>
          </a:p>
          <a:p>
            <a:endParaRPr lang="en-US" sz="2400" dirty="0"/>
          </a:p>
          <a:p>
            <a:r>
              <a:rPr lang="en-US" sz="2400" dirty="0"/>
              <a:t>All of these will not appear in your Revit model.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29F37-C1C8-875C-90D3-90C6D2C52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51" y="923575"/>
            <a:ext cx="2467319" cy="5010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39E97A-433E-98C5-5FE4-1EDD8C5B1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721" y="923575"/>
            <a:ext cx="1396466" cy="5010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D50FB-A2CA-F15B-20E2-D091FC900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538" y="923575"/>
            <a:ext cx="1422221" cy="5010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8C74B4-F76B-186C-3B78-D38A396CA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1538" y="923575"/>
            <a:ext cx="1743541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6B6B0BF4-87C6-33F7-EA6B-1E7F02D8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71"/>
            <a:ext cx="10515600" cy="825341"/>
          </a:xfrm>
        </p:spPr>
        <p:txBody>
          <a:bodyPr/>
          <a:lstStyle/>
          <a:p>
            <a:r>
              <a:rPr lang="en-US" dirty="0"/>
              <a:t>Placing Objects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216D993-8610-0B9C-9750-8562040D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0" y="1238248"/>
            <a:ext cx="1857375" cy="1619252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In humans, we can place them standing still, walking, doing miscellaneous stuff, etc.</a:t>
            </a:r>
          </a:p>
        </p:txBody>
      </p:sp>
      <p:pic>
        <p:nvPicPr>
          <p:cNvPr id="2" name="Video 1-10 at 8.17 (4)">
            <a:hlinkClick r:id="" action="ppaction://media"/>
            <a:extLst>
              <a:ext uri="{FF2B5EF4-FFF2-40B4-BE49-F238E27FC236}">
                <a16:creationId xmlns:a16="http://schemas.microsoft.com/office/drawing/2014/main" id="{6D13D956-BDC6-40EB-11A0-36856B3770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217" y="1238250"/>
            <a:ext cx="9810051" cy="53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9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216D993-8610-0B9C-9750-8562040D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115" y="1057274"/>
            <a:ext cx="1834635" cy="1704976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r>
              <a:rPr lang="en-US" sz="2400" dirty="0"/>
              <a:t>In vehicles we can only change their color and orientation.</a:t>
            </a:r>
          </a:p>
        </p:txBody>
      </p:sp>
      <p:pic>
        <p:nvPicPr>
          <p:cNvPr id="2" name="Video 1-10 at 8.17 (5)">
            <a:hlinkClick r:id="" action="ppaction://media"/>
            <a:extLst>
              <a:ext uri="{FF2B5EF4-FFF2-40B4-BE49-F238E27FC236}">
                <a16:creationId xmlns:a16="http://schemas.microsoft.com/office/drawing/2014/main" id="{673F0B14-F043-B94E-DF89-95BE4C739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98" y="1057274"/>
            <a:ext cx="10071617" cy="5507916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EAEE3FC0-E6C4-4164-754D-04A193E499CC}"/>
              </a:ext>
            </a:extLst>
          </p:cNvPr>
          <p:cNvSpPr txBox="1">
            <a:spLocks/>
          </p:cNvSpPr>
          <p:nvPr/>
        </p:nvSpPr>
        <p:spPr>
          <a:xfrm>
            <a:off x="838199" y="56371"/>
            <a:ext cx="10515600" cy="825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Placing Objects</a:t>
            </a:r>
          </a:p>
        </p:txBody>
      </p:sp>
    </p:spTree>
    <p:extLst>
      <p:ext uri="{BB962C8B-B14F-4D97-AF65-F5344CB8AC3E}">
        <p14:creationId xmlns:p14="http://schemas.microsoft.com/office/powerpoint/2010/main" val="1283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216D993-8610-0B9C-9750-8562040D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172" y="1151467"/>
            <a:ext cx="1892761" cy="2788766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Each category of object have different type of properties.</a:t>
            </a:r>
          </a:p>
          <a:p>
            <a:r>
              <a:rPr lang="en-US" sz="2400" dirty="0"/>
              <a:t>For some vegetation we can change how old (size) they are.</a:t>
            </a:r>
          </a:p>
          <a:p>
            <a:endParaRPr lang="en-US" sz="2400" dirty="0"/>
          </a:p>
        </p:txBody>
      </p:sp>
      <p:pic>
        <p:nvPicPr>
          <p:cNvPr id="5" name="Video 1-10 at 8.17 (3)">
            <a:hlinkClick r:id="" action="ppaction://media"/>
            <a:extLst>
              <a:ext uri="{FF2B5EF4-FFF2-40B4-BE49-F238E27FC236}">
                <a16:creationId xmlns:a16="http://schemas.microsoft.com/office/drawing/2014/main" id="{27DBA52B-FF18-1AB3-E640-A85025E2F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308" y="1151467"/>
            <a:ext cx="9932864" cy="5432036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64C07143-F602-4D6F-B203-D6D99155569C}"/>
              </a:ext>
            </a:extLst>
          </p:cNvPr>
          <p:cNvSpPr txBox="1">
            <a:spLocks/>
          </p:cNvSpPr>
          <p:nvPr/>
        </p:nvSpPr>
        <p:spPr>
          <a:xfrm>
            <a:off x="838199" y="56371"/>
            <a:ext cx="10515600" cy="825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Placing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B48DBC2-5EAD-922D-916D-843B6922C38E}"/>
              </a:ext>
            </a:extLst>
          </p:cNvPr>
          <p:cNvSpPr txBox="1">
            <a:spLocks/>
          </p:cNvSpPr>
          <p:nvPr/>
        </p:nvSpPr>
        <p:spPr>
          <a:xfrm>
            <a:off x="9944100" y="1036336"/>
            <a:ext cx="2247900" cy="18973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Vegetation can be placed randomly through an entire plane.</a:t>
            </a:r>
          </a:p>
          <a:p>
            <a:r>
              <a:rPr lang="en-US" sz="2400" dirty="0"/>
              <a:t>Size for each object can be changed.</a:t>
            </a:r>
          </a:p>
          <a:p>
            <a:endParaRPr lang="en-US" sz="2400" dirty="0"/>
          </a:p>
        </p:txBody>
      </p:sp>
      <p:pic>
        <p:nvPicPr>
          <p:cNvPr id="5" name="Video 1-10 at 8.17 (6)">
            <a:hlinkClick r:id="" action="ppaction://media"/>
            <a:extLst>
              <a:ext uri="{FF2B5EF4-FFF2-40B4-BE49-F238E27FC236}">
                <a16:creationId xmlns:a16="http://schemas.microsoft.com/office/drawing/2014/main" id="{7BD81BBA-96A4-9074-27E3-5970D8D1C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73" y="1036337"/>
            <a:ext cx="9686927" cy="5297538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D1A4F9B-2415-23A8-0A3E-0668C09FED5F}"/>
              </a:ext>
            </a:extLst>
          </p:cNvPr>
          <p:cNvSpPr txBox="1">
            <a:spLocks/>
          </p:cNvSpPr>
          <p:nvPr/>
        </p:nvSpPr>
        <p:spPr>
          <a:xfrm>
            <a:off x="838199" y="56371"/>
            <a:ext cx="10515600" cy="825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Placing Objects</a:t>
            </a:r>
          </a:p>
        </p:txBody>
      </p:sp>
    </p:spTree>
    <p:extLst>
      <p:ext uri="{BB962C8B-B14F-4D97-AF65-F5344CB8AC3E}">
        <p14:creationId xmlns:p14="http://schemas.microsoft.com/office/powerpoint/2010/main" val="172861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B48DBC2-5EAD-922D-916D-843B6922C38E}"/>
              </a:ext>
            </a:extLst>
          </p:cNvPr>
          <p:cNvSpPr txBox="1">
            <a:spLocks/>
          </p:cNvSpPr>
          <p:nvPr/>
        </p:nvSpPr>
        <p:spPr>
          <a:xfrm>
            <a:off x="9878480" y="971550"/>
            <a:ext cx="2249416" cy="418987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It also can be “painted” on the face of an object.</a:t>
            </a:r>
          </a:p>
          <a:p>
            <a:endParaRPr lang="en-US" sz="2400" dirty="0"/>
          </a:p>
          <a:p>
            <a:r>
              <a:rPr lang="en-US" sz="2400" dirty="0"/>
              <a:t>We can change the diameter of the brush.</a:t>
            </a:r>
          </a:p>
          <a:p>
            <a:endParaRPr lang="en-US" sz="2400" dirty="0"/>
          </a:p>
          <a:p>
            <a:r>
              <a:rPr lang="en-US" sz="2400" dirty="0"/>
              <a:t>As well the density of each object. </a:t>
            </a:r>
          </a:p>
        </p:txBody>
      </p:sp>
      <p:pic>
        <p:nvPicPr>
          <p:cNvPr id="2" name="Video 1-10 at 8.17 (7)">
            <a:hlinkClick r:id="" action="ppaction://media"/>
            <a:extLst>
              <a:ext uri="{FF2B5EF4-FFF2-40B4-BE49-F238E27FC236}">
                <a16:creationId xmlns:a16="http://schemas.microsoft.com/office/drawing/2014/main" id="{7C318B2D-8B9A-699A-F048-64273B754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843" y="971550"/>
            <a:ext cx="9686637" cy="5327650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7C28F5E0-F4AA-1964-9674-0313E82B1F29}"/>
              </a:ext>
            </a:extLst>
          </p:cNvPr>
          <p:cNvSpPr txBox="1">
            <a:spLocks/>
          </p:cNvSpPr>
          <p:nvPr/>
        </p:nvSpPr>
        <p:spPr>
          <a:xfrm>
            <a:off x="838199" y="56371"/>
            <a:ext cx="10515600" cy="825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Placing Objects</a:t>
            </a:r>
          </a:p>
        </p:txBody>
      </p:sp>
    </p:spTree>
    <p:extLst>
      <p:ext uri="{BB962C8B-B14F-4D97-AF65-F5344CB8AC3E}">
        <p14:creationId xmlns:p14="http://schemas.microsoft.com/office/powerpoint/2010/main" val="12123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6B6B0BF4-87C6-33F7-EA6B-1E7F02D8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18"/>
            <a:ext cx="10515600" cy="1325563"/>
          </a:xfrm>
        </p:spPr>
        <p:txBody>
          <a:bodyPr/>
          <a:lstStyle/>
          <a:p>
            <a:r>
              <a:rPr lang="en-US" dirty="0"/>
              <a:t>Placing Objects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B48DBC2-5EAD-922D-916D-843B6922C38E}"/>
              </a:ext>
            </a:extLst>
          </p:cNvPr>
          <p:cNvSpPr txBox="1">
            <a:spLocks/>
          </p:cNvSpPr>
          <p:nvPr/>
        </p:nvSpPr>
        <p:spPr>
          <a:xfrm>
            <a:off x="838200" y="3671800"/>
            <a:ext cx="3395014" cy="282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Don’t exaggerate landscaping.</a:t>
            </a:r>
          </a:p>
          <a:p>
            <a:endParaRPr lang="en-US" sz="2400" dirty="0"/>
          </a:p>
          <a:p>
            <a:r>
              <a:rPr lang="en-US" sz="2400" dirty="0"/>
              <a:t>Too much of it may be distracting and hide the building.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9D701-0B3E-FCE8-026C-36BE5CA58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1264"/>
            <a:ext cx="4512013" cy="2541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97623-A48B-09C7-9390-B278ECF1A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931" y="1086150"/>
            <a:ext cx="50101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5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98396" cy="48021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There’s an ORB preset file (WIP) inside HIVE for </a:t>
            </a:r>
            <a:r>
              <a:rPr lang="en-US" dirty="0" err="1"/>
              <a:t>Twinmotion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It includes materials:</a:t>
            </a:r>
          </a:p>
          <a:p>
            <a:r>
              <a:rPr lang="en-US" dirty="0"/>
              <a:t>Materials</a:t>
            </a:r>
          </a:p>
          <a:p>
            <a:r>
              <a:rPr lang="en-US" dirty="0"/>
              <a:t>Preset skies</a:t>
            </a:r>
          </a:p>
          <a:p>
            <a:r>
              <a:rPr lang="en-US" dirty="0"/>
              <a:t>Preset media images</a:t>
            </a:r>
          </a:p>
          <a:p>
            <a:endParaRPr lang="en-US" dirty="0"/>
          </a:p>
          <a:p>
            <a:r>
              <a:rPr lang="en-US" dirty="0"/>
              <a:t>Save the file inside “Renders &amp; Presentations” folder</a:t>
            </a:r>
            <a:br>
              <a:rPr lang="en-US" dirty="0"/>
            </a:br>
            <a:r>
              <a:rPr lang="en-US" sz="1800" dirty="0"/>
              <a:t>(Proposed new folder name)</a:t>
            </a:r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Preset 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F9E40-751E-6E88-E3B5-B244D002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055" y="281596"/>
            <a:ext cx="4477765" cy="2448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5FA53-701B-2F9D-D81B-FF5FF5EC6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035" y="2874583"/>
            <a:ext cx="3574785" cy="2256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CB8BC-85A0-A88D-9FF8-3A903A35D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71" y="2874583"/>
            <a:ext cx="1839288" cy="277265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71C41D-B67C-DAA5-3C02-17C18109BE61}"/>
              </a:ext>
            </a:extLst>
          </p:cNvPr>
          <p:cNvCxnSpPr>
            <a:cxnSpLocks/>
          </p:cNvCxnSpPr>
          <p:nvPr/>
        </p:nvCxnSpPr>
        <p:spPr>
          <a:xfrm flipV="1">
            <a:off x="4708525" y="4152900"/>
            <a:ext cx="1387475" cy="104140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704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B48DBC2-5EAD-922D-916D-843B6922C38E}"/>
              </a:ext>
            </a:extLst>
          </p:cNvPr>
          <p:cNvSpPr txBox="1">
            <a:spLocks/>
          </p:cNvSpPr>
          <p:nvPr/>
        </p:nvSpPr>
        <p:spPr>
          <a:xfrm>
            <a:off x="838200" y="1537827"/>
            <a:ext cx="3395014" cy="476137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Now with everything in place it’s time to export our scene.</a:t>
            </a:r>
          </a:p>
          <a:p>
            <a:endParaRPr lang="en-US" sz="2400" dirty="0"/>
          </a:p>
          <a:p>
            <a:r>
              <a:rPr lang="en-US" sz="2400" dirty="0"/>
              <a:t>We can export:</a:t>
            </a:r>
          </a:p>
          <a:p>
            <a:pPr lvl="1"/>
            <a:r>
              <a:rPr lang="en-US" sz="2000" dirty="0"/>
              <a:t>Still images</a:t>
            </a:r>
          </a:p>
          <a:p>
            <a:pPr lvl="1"/>
            <a:r>
              <a:rPr lang="en-US" sz="2000" dirty="0"/>
              <a:t>Videos</a:t>
            </a:r>
          </a:p>
          <a:p>
            <a:pPr lvl="1"/>
            <a:r>
              <a:rPr lang="en-US" sz="2000" dirty="0"/>
              <a:t>Panoramic/360 images</a:t>
            </a:r>
          </a:p>
          <a:p>
            <a:pPr lvl="1"/>
            <a:r>
              <a:rPr lang="en-US" sz="2000" dirty="0"/>
              <a:t>Presentations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62D57-531E-1702-4D64-1986959FC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208" y="1537827"/>
            <a:ext cx="7438171" cy="4088273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1CBF5325-30BA-D4A8-6B5B-52F865472C56}"/>
              </a:ext>
            </a:extLst>
          </p:cNvPr>
          <p:cNvSpPr txBox="1">
            <a:spLocks/>
          </p:cNvSpPr>
          <p:nvPr/>
        </p:nvSpPr>
        <p:spPr>
          <a:xfrm>
            <a:off x="304800" y="-88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Rendering the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88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6B6B0BF4-87C6-33F7-EA6B-1E7F02D8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8867"/>
            <a:ext cx="10515600" cy="1325563"/>
          </a:xfrm>
        </p:spPr>
        <p:txBody>
          <a:bodyPr/>
          <a:lstStyle/>
          <a:p>
            <a:r>
              <a:rPr lang="en-US" dirty="0"/>
              <a:t>Rendering the scene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B48DBC2-5EAD-922D-916D-843B6922C38E}"/>
              </a:ext>
            </a:extLst>
          </p:cNvPr>
          <p:cNvSpPr txBox="1">
            <a:spLocks/>
          </p:cNvSpPr>
          <p:nvPr/>
        </p:nvSpPr>
        <p:spPr>
          <a:xfrm>
            <a:off x="9981581" y="1285875"/>
            <a:ext cx="1899633" cy="36967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To export an image, we can go back to one of the views we created at the beginning.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Click the “Export” button to select which images to export.</a:t>
            </a:r>
          </a:p>
        </p:txBody>
      </p:sp>
      <p:pic>
        <p:nvPicPr>
          <p:cNvPr id="2" name="Video 1-10 at 8.17 (8)">
            <a:hlinkClick r:id="" action="ppaction://media"/>
            <a:extLst>
              <a:ext uri="{FF2B5EF4-FFF2-40B4-BE49-F238E27FC236}">
                <a16:creationId xmlns:a16="http://schemas.microsoft.com/office/drawing/2014/main" id="{DC200891-AB9E-2B41-ED0F-D32321CD8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85875"/>
            <a:ext cx="9676781" cy="532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011F-419E-C8AA-80F8-58D54EC0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7AB8C-5D17-4FCA-A917-A1FCC51B402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The software will give you the information you put in.</a:t>
            </a:r>
          </a:p>
          <a:p>
            <a:endParaRPr lang="en-US" dirty="0"/>
          </a:p>
          <a:p>
            <a:r>
              <a:rPr lang="en-US" dirty="0"/>
              <a:t>What you see in your screen, may not be what the client sees in his.</a:t>
            </a:r>
          </a:p>
          <a:p>
            <a:endParaRPr lang="en-US" dirty="0"/>
          </a:p>
          <a:p>
            <a:r>
              <a:rPr lang="en-US" dirty="0"/>
              <a:t>His cell phone may be his screen most probably…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Have a sense of scale, use images or temporary 3D models as reference.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urple cartoon character with a black background&#10;&#10;Description automatically generated">
            <a:extLst>
              <a:ext uri="{FF2B5EF4-FFF2-40B4-BE49-F238E27FC236}">
                <a16:creationId xmlns:a16="http://schemas.microsoft.com/office/drawing/2014/main" id="{34B97769-74BA-83AF-84AF-15C3CE430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339" y="6407149"/>
            <a:ext cx="246728" cy="2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66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092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opening the template file we have two options: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Import the Revit model using direct link.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Merge the project model with a preset file.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By now, we’ve covered the first option from the previous lesson, so let’s take a look to the second one.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Preset File</a:t>
            </a:r>
          </a:p>
        </p:txBody>
      </p:sp>
    </p:spTree>
    <p:extLst>
      <p:ext uri="{BB962C8B-B14F-4D97-AF65-F5344CB8AC3E}">
        <p14:creationId xmlns:p14="http://schemas.microsoft.com/office/powerpoint/2010/main" val="257413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391"/>
            <a:ext cx="6154945" cy="1531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Open one of the two files you want to merge, go to the File menu and select “Merge”.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Preset File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7C6F496-4F1C-9B85-7A37-A8E5C2C516D0}"/>
              </a:ext>
            </a:extLst>
          </p:cNvPr>
          <p:cNvSpPr/>
          <p:nvPr/>
        </p:nvSpPr>
        <p:spPr>
          <a:xfrm>
            <a:off x="8155219" y="4973349"/>
            <a:ext cx="1937962" cy="9727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Merged file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91493-0705-E09B-BC1F-E279EB53A72A}"/>
              </a:ext>
            </a:extLst>
          </p:cNvPr>
          <p:cNvSpPr/>
          <p:nvPr/>
        </p:nvSpPr>
        <p:spPr>
          <a:xfrm>
            <a:off x="7492084" y="1639391"/>
            <a:ext cx="1085554" cy="1085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ORB</a:t>
            </a:r>
          </a:p>
          <a:p>
            <a:pPr algn="ctr"/>
            <a:r>
              <a:rPr lang="en-US" dirty="0"/>
              <a:t>Preset</a:t>
            </a:r>
          </a:p>
          <a:p>
            <a:pPr algn="ctr"/>
            <a:r>
              <a:rPr lang="en-US" dirty="0"/>
              <a:t>File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8A4F86-7C95-B24E-B23F-2CEF66EE1E6C}"/>
              </a:ext>
            </a:extLst>
          </p:cNvPr>
          <p:cNvSpPr/>
          <p:nvPr/>
        </p:nvSpPr>
        <p:spPr>
          <a:xfrm>
            <a:off x="9550404" y="1639391"/>
            <a:ext cx="1085554" cy="1085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model</a:t>
            </a:r>
          </a:p>
        </p:txBody>
      </p:sp>
      <p:pic>
        <p:nvPicPr>
          <p:cNvPr id="19" name="Graphic 18" descr="Blender with solid fill">
            <a:extLst>
              <a:ext uri="{FF2B5EF4-FFF2-40B4-BE49-F238E27FC236}">
                <a16:creationId xmlns:a16="http://schemas.microsoft.com/office/drawing/2014/main" id="{53714C40-629E-FCED-39CB-B648D082F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6821" y="330200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73EB717-50B6-A871-2936-611FCB0F856E}"/>
                  </a:ext>
                </a:extLst>
              </p14:cNvPr>
              <p14:cNvContentPartPr/>
              <p14:nvPr/>
            </p14:nvContentPartPr>
            <p14:xfrm>
              <a:off x="7990860" y="2885925"/>
              <a:ext cx="749520" cy="717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73EB717-50B6-A871-2936-611FCB0F85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73220" y="2867925"/>
                <a:ext cx="785160" cy="75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22CC0E8-AD7A-ACC7-AC20-F924005732D4}"/>
                  </a:ext>
                </a:extLst>
              </p14:cNvPr>
              <p14:cNvContentPartPr/>
              <p14:nvPr/>
            </p14:nvContentPartPr>
            <p14:xfrm>
              <a:off x="9553260" y="2885925"/>
              <a:ext cx="610200" cy="753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22CC0E8-AD7A-ACC7-AC20-F924005732D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35260" y="2867925"/>
                <a:ext cx="645840" cy="78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4D3ECE2-C5F0-F6DE-0B28-A5795224108F}"/>
                  </a:ext>
                </a:extLst>
              </p14:cNvPr>
              <p14:cNvContentPartPr/>
              <p14:nvPr/>
            </p14:nvContentPartPr>
            <p14:xfrm>
              <a:off x="9066900" y="4409805"/>
              <a:ext cx="48600" cy="47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4D3ECE2-C5F0-F6DE-0B28-A579522410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48900" y="4391805"/>
                <a:ext cx="84240" cy="51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55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ing-20240109_110032">
            <a:hlinkClick r:id="" action="ppaction://media"/>
            <a:extLst>
              <a:ext uri="{FF2B5EF4-FFF2-40B4-BE49-F238E27FC236}">
                <a16:creationId xmlns:a16="http://schemas.microsoft.com/office/drawing/2014/main" id="{56C65AA9-B5AC-BD97-A991-F815FF740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93" y="141316"/>
            <a:ext cx="11955214" cy="65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1631"/>
            <a:ext cx="6448424" cy="797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It may look the same, but the model is in there.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"/>
            <a:ext cx="10515600" cy="1325563"/>
          </a:xfrm>
        </p:spPr>
        <p:txBody>
          <a:bodyPr/>
          <a:lstStyle/>
          <a:p>
            <a:r>
              <a:rPr lang="en-US" dirty="0"/>
              <a:t>Preset File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450F4A-163C-E63B-2D8A-E8FAE8321A25}"/>
              </a:ext>
            </a:extLst>
          </p:cNvPr>
          <p:cNvSpPr txBox="1">
            <a:spLocks/>
          </p:cNvSpPr>
          <p:nvPr/>
        </p:nvSpPr>
        <p:spPr>
          <a:xfrm>
            <a:off x="9227974" y="1562618"/>
            <a:ext cx="2878302" cy="3339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Just orbit around to find the model.</a:t>
            </a:r>
          </a:p>
          <a:p>
            <a:endParaRPr lang="en-US" sz="2400" dirty="0"/>
          </a:p>
          <a:p>
            <a:r>
              <a:rPr lang="en-US" sz="2400" dirty="0" err="1"/>
              <a:t>Twinmotion</a:t>
            </a:r>
            <a:r>
              <a:rPr lang="en-US" sz="2400" dirty="0"/>
              <a:t> places the model with Revit coordinates, so it may no be at the origin point.</a:t>
            </a:r>
          </a:p>
        </p:txBody>
      </p:sp>
      <p:pic>
        <p:nvPicPr>
          <p:cNvPr id="4" name="Video 1-10 at 11.18">
            <a:hlinkClick r:id="" action="ppaction://media"/>
            <a:extLst>
              <a:ext uri="{FF2B5EF4-FFF2-40B4-BE49-F238E27FC236}">
                <a16:creationId xmlns:a16="http://schemas.microsoft.com/office/drawing/2014/main" id="{BDEB78D6-B739-148E-C0B8-4159A207F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006" y="1581409"/>
            <a:ext cx="8980967" cy="49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0218" y="2126884"/>
            <a:ext cx="3373582" cy="3845727"/>
          </a:xfrm>
        </p:spPr>
        <p:txBody>
          <a:bodyPr>
            <a:normAutofit/>
          </a:bodyPr>
          <a:lstStyle/>
          <a:p>
            <a:r>
              <a:rPr lang="en-US" sz="2400" dirty="0"/>
              <a:t>Now with the model inside </a:t>
            </a:r>
            <a:r>
              <a:rPr lang="en-US" sz="2400" dirty="0" err="1"/>
              <a:t>Twinmotion</a:t>
            </a:r>
            <a:r>
              <a:rPr lang="en-US" sz="2400" dirty="0"/>
              <a:t>, it’s time for the </a:t>
            </a:r>
            <a:r>
              <a:rPr lang="en-US" sz="2400" b="1" dirty="0"/>
              <a:t>fun part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53" y="365125"/>
            <a:ext cx="10515600" cy="1325563"/>
          </a:xfrm>
        </p:spPr>
        <p:txBody>
          <a:bodyPr/>
          <a:lstStyle/>
          <a:p>
            <a:r>
              <a:rPr lang="en-US" dirty="0"/>
              <a:t>Choosing the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D182C-1B74-903E-2ECA-30CC0B079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53" y="2126884"/>
            <a:ext cx="7010860" cy="3845727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43928BF-8E24-BE5A-AD3A-402B11D4FA6F}"/>
              </a:ext>
            </a:extLst>
          </p:cNvPr>
          <p:cNvSpPr txBox="1">
            <a:spLocks/>
          </p:cNvSpPr>
          <p:nvPr/>
        </p:nvSpPr>
        <p:spPr>
          <a:xfrm>
            <a:off x="706353" y="1690688"/>
            <a:ext cx="6448424" cy="797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Great!, you found the model.</a:t>
            </a:r>
          </a:p>
        </p:txBody>
      </p:sp>
    </p:spTree>
    <p:extLst>
      <p:ext uri="{BB962C8B-B14F-4D97-AF65-F5344CB8AC3E}">
        <p14:creationId xmlns:p14="http://schemas.microsoft.com/office/powerpoint/2010/main" val="1582959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EDB5B4-E3DC-863C-790A-564800F1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359"/>
            <a:ext cx="9334496" cy="1617494"/>
          </a:xfrm>
        </p:spPr>
        <p:txBody>
          <a:bodyPr>
            <a:normAutofit/>
          </a:bodyPr>
          <a:lstStyle/>
          <a:p>
            <a:r>
              <a:rPr lang="en-US" sz="2400" dirty="0"/>
              <a:t>Click on one of the 3 images to enter media mode</a:t>
            </a:r>
          </a:p>
          <a:p>
            <a:r>
              <a:rPr lang="en-US" sz="2400" dirty="0"/>
              <a:t>Orbit around the model until we get to a desired view.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7CC0178-53D8-61A5-FECB-F2CC8997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90"/>
            <a:ext cx="10515600" cy="1325563"/>
          </a:xfrm>
        </p:spPr>
        <p:txBody>
          <a:bodyPr/>
          <a:lstStyle/>
          <a:p>
            <a:r>
              <a:rPr lang="en-US" dirty="0"/>
              <a:t>Choosing the 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53C47D-D557-A266-F048-32DD00CFEE90}"/>
              </a:ext>
            </a:extLst>
          </p:cNvPr>
          <p:cNvSpPr txBox="1">
            <a:spLocks/>
          </p:cNvSpPr>
          <p:nvPr/>
        </p:nvSpPr>
        <p:spPr>
          <a:xfrm>
            <a:off x="7966655" y="2126884"/>
            <a:ext cx="3685161" cy="3823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Once we get the desired view, hover the mouse in one of the images, and click de “Refresh” button.</a:t>
            </a:r>
          </a:p>
          <a:p>
            <a:endParaRPr lang="en-US" sz="2400" dirty="0"/>
          </a:p>
          <a:p>
            <a:r>
              <a:rPr lang="en-US" sz="2400" dirty="0"/>
              <a:t>This will set what we’re seeing in the navigation pane to the image frame.</a:t>
            </a:r>
          </a:p>
          <a:p>
            <a:endParaRPr lang="en-US" sz="2400" dirty="0"/>
          </a:p>
          <a:p>
            <a:r>
              <a:rPr lang="en-US" sz="2400" dirty="0"/>
              <a:t>Just like taking a photograph.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E1EC8-3BC6-784B-FA58-5B9666CF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53" y="2126884"/>
            <a:ext cx="7010860" cy="38457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F6DB39-5820-204B-B995-DFAFC1574831}"/>
              </a:ext>
            </a:extLst>
          </p:cNvPr>
          <p:cNvSpPr/>
          <p:nvPr/>
        </p:nvSpPr>
        <p:spPr>
          <a:xfrm>
            <a:off x="4138060" y="5679816"/>
            <a:ext cx="620913" cy="3597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10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dc4ca30-65fb-44ad-8377-d0da482e4f6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377FECAC78434CA758F4F89BED4F2E" ma:contentTypeVersion="14" ma:contentTypeDescription="Create a new document." ma:contentTypeScope="" ma:versionID="6b3c2babd7a6f0ca4b518b5c96dd8dca">
  <xsd:schema xmlns:xsd="http://www.w3.org/2001/XMLSchema" xmlns:xs="http://www.w3.org/2001/XMLSchema" xmlns:p="http://schemas.microsoft.com/office/2006/metadata/properties" xmlns:ns3="ffedce88-fe29-4c03-ada8-0bcda88d8152" xmlns:ns4="bdc4ca30-65fb-44ad-8377-d0da482e4f66" targetNamespace="http://schemas.microsoft.com/office/2006/metadata/properties" ma:root="true" ma:fieldsID="41e65176b1904fb16a9c843ca7d3a0ba" ns3:_="" ns4:_="">
    <xsd:import namespace="ffedce88-fe29-4c03-ada8-0bcda88d8152"/>
    <xsd:import namespace="bdc4ca30-65fb-44ad-8377-d0da482e4f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bjectDetectorVersions" minOccurs="0"/>
                <xsd:element ref="ns4:MediaLengthInSecond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edce88-fe29-4c03-ada8-0bcda88d81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4ca30-65fb-44ad-8377-d0da482e4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BDC814-D905-41D8-AE4D-335AAAA8802F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bdc4ca30-65fb-44ad-8377-d0da482e4f66"/>
    <ds:schemaRef ds:uri="ffedce88-fe29-4c03-ada8-0bcda88d815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C6A1201-5F7D-4F99-928F-6B2D18FDF5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edce88-fe29-4c03-ada8-0bcda88d8152"/>
    <ds:schemaRef ds:uri="bdc4ca30-65fb-44ad-8377-d0da482e4f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00973D-A67B-4D44-BE53-24CCE853A6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12721</TotalTime>
  <Words>897</Words>
  <Application>Microsoft Office PowerPoint</Application>
  <PresentationFormat>Widescreen</PresentationFormat>
  <Paragraphs>147</Paragraphs>
  <Slides>32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Stencil Std</vt:lpstr>
      <vt:lpstr>Office Theme</vt:lpstr>
      <vt:lpstr>Project Presentation through TWINMOTION</vt:lpstr>
      <vt:lpstr>Vol. 2: RENDERING</vt:lpstr>
      <vt:lpstr>Preset File</vt:lpstr>
      <vt:lpstr>Preset File</vt:lpstr>
      <vt:lpstr>Preset File</vt:lpstr>
      <vt:lpstr>PowerPoint Presentation</vt:lpstr>
      <vt:lpstr>Preset File</vt:lpstr>
      <vt:lpstr>Choosing the view</vt:lpstr>
      <vt:lpstr>Choosing the view</vt:lpstr>
      <vt:lpstr>PowerPoint Presentation</vt:lpstr>
      <vt:lpstr>Choosing the view</vt:lpstr>
      <vt:lpstr>Lighting</vt:lpstr>
      <vt:lpstr>Lighting - Environment</vt:lpstr>
      <vt:lpstr>Lighting - Environment</vt:lpstr>
      <vt:lpstr>Lighting - Environment</vt:lpstr>
      <vt:lpstr>Camera and effects</vt:lpstr>
      <vt:lpstr>Render and Image settings</vt:lpstr>
      <vt:lpstr>Assigning Materials</vt:lpstr>
      <vt:lpstr>PowerPoint Presentation</vt:lpstr>
      <vt:lpstr>Assigning Materials</vt:lpstr>
      <vt:lpstr>Assigning Materials</vt:lpstr>
      <vt:lpstr>PowerPoint Presentation</vt:lpstr>
      <vt:lpstr>Placing Objects</vt:lpstr>
      <vt:lpstr>Placing Objects</vt:lpstr>
      <vt:lpstr>PowerPoint Presentation</vt:lpstr>
      <vt:lpstr>PowerPoint Presentation</vt:lpstr>
      <vt:lpstr>PowerPoint Presentation</vt:lpstr>
      <vt:lpstr>PowerPoint Presentation</vt:lpstr>
      <vt:lpstr>Placing Objects</vt:lpstr>
      <vt:lpstr>PowerPoint Presentation</vt:lpstr>
      <vt:lpstr>Rendering the scene</vt:lpstr>
      <vt:lpstr>Things to note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creator>jhon Heredia</dc:creator>
  <cp:lastModifiedBy>Miguel Teran</cp:lastModifiedBy>
  <cp:revision>205</cp:revision>
  <cp:lastPrinted>2022-11-20T04:28:42Z</cp:lastPrinted>
  <dcterms:created xsi:type="dcterms:W3CDTF">2022-11-15T03:56:20Z</dcterms:created>
  <dcterms:modified xsi:type="dcterms:W3CDTF">2024-01-17T20:43:52Z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0x010100D4377FECAC78434CA758F4F89BED4F2E</vt:lpwstr>
  </property>
</Properties>
</file>